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1" r:id="rId7"/>
    <p:sldId id="272" r:id="rId8"/>
    <p:sldId id="270" r:id="rId9"/>
    <p:sldId id="261" r:id="rId10"/>
    <p:sldId id="267" r:id="rId11"/>
    <p:sldId id="268" r:id="rId12"/>
    <p:sldId id="269" r:id="rId13"/>
    <p:sldId id="262" r:id="rId14"/>
    <p:sldId id="263" r:id="rId15"/>
    <p:sldId id="265"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834"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F41B7F-1155-4FD9-BCB2-5F507DC7482B}"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959093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F41B7F-1155-4FD9-BCB2-5F507DC7482B}"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2554810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F41B7F-1155-4FD9-BCB2-5F507DC7482B}"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276228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F41B7F-1155-4FD9-BCB2-5F507DC7482B}"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3932463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F41B7F-1155-4FD9-BCB2-5F507DC7482B}"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2746068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F41B7F-1155-4FD9-BCB2-5F507DC7482B}"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3200572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F41B7F-1155-4FD9-BCB2-5F507DC7482B}" type="datetimeFigureOut">
              <a:rPr lang="en-US" smtClean="0"/>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1543064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F41B7F-1155-4FD9-BCB2-5F507DC7482B}" type="datetimeFigureOut">
              <a:rPr lang="en-US" smtClean="0"/>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322172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F41B7F-1155-4FD9-BCB2-5F507DC7482B}" type="datetimeFigureOut">
              <a:rPr lang="en-US" smtClean="0"/>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1832680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F41B7F-1155-4FD9-BCB2-5F507DC7482B}"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3261216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F41B7F-1155-4FD9-BCB2-5F507DC7482B}"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09C18-1A6B-4278-85F6-AF3FB016E099}" type="slidenum">
              <a:rPr lang="en-US" smtClean="0"/>
              <a:t>‹#›</a:t>
            </a:fld>
            <a:endParaRPr lang="en-US"/>
          </a:p>
        </p:txBody>
      </p:sp>
    </p:spTree>
    <p:extLst>
      <p:ext uri="{BB962C8B-B14F-4D97-AF65-F5344CB8AC3E}">
        <p14:creationId xmlns:p14="http://schemas.microsoft.com/office/powerpoint/2010/main" val="517186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F41B7F-1155-4FD9-BCB2-5F507DC7482B}" type="datetimeFigureOut">
              <a:rPr lang="en-US" smtClean="0"/>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09C18-1A6B-4278-85F6-AF3FB016E099}" type="slidenum">
              <a:rPr lang="en-US" smtClean="0"/>
              <a:t>‹#›</a:t>
            </a:fld>
            <a:endParaRPr lang="en-US"/>
          </a:p>
        </p:txBody>
      </p:sp>
    </p:spTree>
    <p:extLst>
      <p:ext uri="{BB962C8B-B14F-4D97-AF65-F5344CB8AC3E}">
        <p14:creationId xmlns:p14="http://schemas.microsoft.com/office/powerpoint/2010/main" val="3187427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to be President</a:t>
            </a:r>
            <a:endParaRPr lang="en-US" dirty="0"/>
          </a:p>
        </p:txBody>
      </p:sp>
      <p:sp>
        <p:nvSpPr>
          <p:cNvPr id="3" name="Subtitle 2"/>
          <p:cNvSpPr>
            <a:spLocks noGrp="1"/>
          </p:cNvSpPr>
          <p:nvPr>
            <p:ph type="subTitle" idx="1"/>
          </p:nvPr>
        </p:nvSpPr>
        <p:spPr/>
        <p:txBody>
          <a:bodyPr/>
          <a:lstStyle/>
          <a:p>
            <a:r>
              <a:rPr lang="en-US" i="1" dirty="0" smtClean="0"/>
              <a:t>So you want to be President!</a:t>
            </a:r>
          </a:p>
          <a:p>
            <a:r>
              <a:rPr lang="en-US" i="1" dirty="0" smtClean="0"/>
              <a:t>How do you Win!</a:t>
            </a:r>
            <a:endParaRPr lang="en-US" i="1" dirty="0"/>
          </a:p>
        </p:txBody>
      </p:sp>
    </p:spTree>
    <p:extLst>
      <p:ext uri="{BB962C8B-B14F-4D97-AF65-F5344CB8AC3E}">
        <p14:creationId xmlns:p14="http://schemas.microsoft.com/office/powerpoint/2010/main" val="3439565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President’s who’ve lost the Popular Vote and Won!</a:t>
            </a:r>
            <a:endParaRPr lang="en-US" dirty="0"/>
          </a:p>
        </p:txBody>
      </p:sp>
      <p:sp>
        <p:nvSpPr>
          <p:cNvPr id="3" name="Content Placeholder 2"/>
          <p:cNvSpPr>
            <a:spLocks noGrp="1"/>
          </p:cNvSpPr>
          <p:nvPr>
            <p:ph idx="1"/>
          </p:nvPr>
        </p:nvSpPr>
        <p:spPr/>
        <p:txBody>
          <a:bodyPr/>
          <a:lstStyle/>
          <a:p>
            <a:r>
              <a:rPr lang="en-US" dirty="0" smtClean="0"/>
              <a:t>George W. Bush 2000</a:t>
            </a:r>
          </a:p>
          <a:p>
            <a:r>
              <a:rPr lang="en-US" smtClean="0"/>
              <a:t>John Q</a:t>
            </a:r>
            <a:r>
              <a:rPr lang="en-US" dirty="0" smtClean="0"/>
              <a:t>. Adams 1824</a:t>
            </a:r>
          </a:p>
          <a:p>
            <a:r>
              <a:rPr lang="en-US" dirty="0" smtClean="0"/>
              <a:t>Rutherford B. Hayes 1876</a:t>
            </a:r>
          </a:p>
          <a:p>
            <a:r>
              <a:rPr lang="en-US" dirty="0" smtClean="0"/>
              <a:t>Benjamin Harrison 1888</a:t>
            </a:r>
            <a:endParaRPr lang="en-US" dirty="0"/>
          </a:p>
        </p:txBody>
      </p:sp>
    </p:spTree>
    <p:extLst>
      <p:ext uri="{BB962C8B-B14F-4D97-AF65-F5344CB8AC3E}">
        <p14:creationId xmlns:p14="http://schemas.microsoft.com/office/powerpoint/2010/main" val="3834211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Presidents who haven’t won 50%</a:t>
            </a:r>
            <a:endParaRPr lang="en-US" dirty="0"/>
          </a:p>
        </p:txBody>
      </p:sp>
      <p:sp>
        <p:nvSpPr>
          <p:cNvPr id="3" name="Content Placeholder 2"/>
          <p:cNvSpPr>
            <a:spLocks noGrp="1"/>
          </p:cNvSpPr>
          <p:nvPr>
            <p:ph idx="1"/>
          </p:nvPr>
        </p:nvSpPr>
        <p:spPr/>
        <p:txBody>
          <a:bodyPr/>
          <a:lstStyle/>
          <a:p>
            <a:r>
              <a:rPr lang="en-US" dirty="0" smtClean="0"/>
              <a:t>George W. Bush 2000</a:t>
            </a:r>
          </a:p>
          <a:p>
            <a:r>
              <a:rPr lang="en-US" dirty="0" smtClean="0"/>
              <a:t>Bill Clinton 1992</a:t>
            </a:r>
          </a:p>
          <a:p>
            <a:r>
              <a:rPr lang="en-US" dirty="0" smtClean="0"/>
              <a:t>Jimmy Carter 1976</a:t>
            </a:r>
          </a:p>
          <a:p>
            <a:r>
              <a:rPr lang="en-US" dirty="0" smtClean="0"/>
              <a:t>Richard Nixon 1968</a:t>
            </a:r>
          </a:p>
          <a:p>
            <a:r>
              <a:rPr lang="en-US" dirty="0" smtClean="0"/>
              <a:t>John F. Kennedy 1960</a:t>
            </a:r>
          </a:p>
          <a:p>
            <a:r>
              <a:rPr lang="en-US" dirty="0" smtClean="0"/>
              <a:t>Woodrow Wilson 1912</a:t>
            </a:r>
          </a:p>
          <a:p>
            <a:r>
              <a:rPr lang="en-US" dirty="0" smtClean="0"/>
              <a:t>Wow!</a:t>
            </a:r>
            <a:endParaRPr lang="en-US" dirty="0"/>
          </a:p>
        </p:txBody>
      </p:sp>
    </p:spTree>
    <p:extLst>
      <p:ext uri="{BB962C8B-B14F-4D97-AF65-F5344CB8AC3E}">
        <p14:creationId xmlns:p14="http://schemas.microsoft.com/office/powerpoint/2010/main" val="1835252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376"/>
            <a:ext cx="8229600" cy="1143000"/>
          </a:xfrm>
        </p:spPr>
        <p:txBody>
          <a:bodyPr/>
          <a:lstStyle/>
          <a:p>
            <a:r>
              <a:rPr lang="en-US" dirty="0" smtClean="0"/>
              <a:t>Biggest Wins!</a:t>
            </a:r>
            <a:endParaRPr lang="en-US" dirty="0"/>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r>
              <a:rPr lang="en-US" dirty="0" smtClean="0"/>
              <a:t>Reagan 1984</a:t>
            </a:r>
          </a:p>
          <a:p>
            <a:r>
              <a:rPr lang="en-US" dirty="0" smtClean="0"/>
              <a:t>Nixon 1972</a:t>
            </a:r>
          </a:p>
          <a:p>
            <a:r>
              <a:rPr lang="en-US" dirty="0" smtClean="0"/>
              <a:t>Johnson 1964</a:t>
            </a:r>
          </a:p>
          <a:p>
            <a:r>
              <a:rPr lang="en-US" dirty="0" smtClean="0"/>
              <a:t>Franklin D. Roosevelt 1932</a:t>
            </a:r>
          </a:p>
          <a:p>
            <a:r>
              <a:rPr lang="en-US" dirty="0" smtClean="0"/>
              <a:t>Herbert Hoover 1928</a:t>
            </a:r>
          </a:p>
          <a:p>
            <a:r>
              <a:rPr lang="en-US" dirty="0" smtClean="0"/>
              <a:t>NO PRESIDENT HAS EVER WON 65% OF THE POPULAR VOTE</a:t>
            </a:r>
          </a:p>
          <a:p>
            <a:r>
              <a:rPr lang="en-US" dirty="0" smtClean="0"/>
              <a:t>In each of the above, the Winner received at least 500 electoral college votes</a:t>
            </a:r>
          </a:p>
          <a:p>
            <a:endParaRPr lang="en-US" dirty="0"/>
          </a:p>
          <a:p>
            <a:pPr marL="0" indent="0">
              <a:buNone/>
            </a:pPr>
            <a:r>
              <a:rPr lang="en-US" dirty="0" smtClean="0"/>
              <a:t>*Obama’s 2008 victory was one of the largest in the past 100 years for a first term Presidential victory.  He won the popular vote by 7% and the electoral college 365 to 173</a:t>
            </a:r>
          </a:p>
          <a:p>
            <a:pPr marL="0" indent="0">
              <a:buNone/>
            </a:pPr>
            <a:endParaRPr lang="en-US" dirty="0"/>
          </a:p>
        </p:txBody>
      </p:sp>
    </p:spTree>
    <p:extLst>
      <p:ext uri="{BB962C8B-B14F-4D97-AF65-F5344CB8AC3E}">
        <p14:creationId xmlns:p14="http://schemas.microsoft.com/office/powerpoint/2010/main" val="37021058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don’t Pres. Candidates spend much time in Ct.</a:t>
            </a:r>
            <a:endParaRPr lang="en-US" dirty="0"/>
          </a:p>
        </p:txBody>
      </p:sp>
      <p:sp>
        <p:nvSpPr>
          <p:cNvPr id="3" name="Content Placeholder 2"/>
          <p:cNvSpPr>
            <a:spLocks noGrp="1"/>
          </p:cNvSpPr>
          <p:nvPr>
            <p:ph idx="1"/>
          </p:nvPr>
        </p:nvSpPr>
        <p:spPr/>
        <p:txBody>
          <a:bodyPr>
            <a:normAutofit fontScale="92500"/>
          </a:bodyPr>
          <a:lstStyle/>
          <a:p>
            <a:r>
              <a:rPr lang="en-US" dirty="0" smtClean="0"/>
              <a:t>Horse shoes and hand grenades!</a:t>
            </a:r>
          </a:p>
          <a:p>
            <a:r>
              <a:rPr lang="en-US" dirty="0" smtClean="0"/>
              <a:t>Because winning by 1 vote is the same as 1 million…</a:t>
            </a:r>
          </a:p>
          <a:p>
            <a:r>
              <a:rPr lang="en-US" dirty="0" smtClean="0"/>
              <a:t>Connecticut is considered—</a:t>
            </a:r>
            <a:r>
              <a:rPr lang="en-US" i="1" dirty="0" smtClean="0"/>
              <a:t>Safe-</a:t>
            </a:r>
            <a:r>
              <a:rPr lang="en-US" dirty="0" smtClean="0"/>
              <a:t> for Democrats</a:t>
            </a:r>
          </a:p>
          <a:p>
            <a:r>
              <a:rPr lang="en-US" dirty="0" smtClean="0"/>
              <a:t>Texas is considered-</a:t>
            </a:r>
            <a:r>
              <a:rPr lang="en-US" i="1" dirty="0" smtClean="0"/>
              <a:t>Safe- for Republicans</a:t>
            </a:r>
          </a:p>
          <a:p>
            <a:r>
              <a:rPr lang="en-US" i="1" dirty="0" smtClean="0"/>
              <a:t>Where’s the time and $$$$ spent!</a:t>
            </a:r>
            <a:endParaRPr lang="en-US" i="1" dirty="0"/>
          </a:p>
          <a:p>
            <a:r>
              <a:rPr lang="en-US" dirty="0" smtClean="0"/>
              <a:t>IT COSTS A LOT TO RUN FOR PRESIDENT—PRES. OBAMA IS EXPECTED TO SPEND $1 BILLION!!!</a:t>
            </a:r>
            <a:endParaRPr lang="en-US" dirty="0"/>
          </a:p>
        </p:txBody>
      </p:sp>
    </p:spTree>
    <p:extLst>
      <p:ext uri="{BB962C8B-B14F-4D97-AF65-F5344CB8AC3E}">
        <p14:creationId xmlns:p14="http://schemas.microsoft.com/office/powerpoint/2010/main" val="21597031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Battleground States! </a:t>
            </a:r>
            <a:br>
              <a:rPr lang="en-US" dirty="0" smtClean="0"/>
            </a:br>
            <a:r>
              <a:rPr lang="en-US" dirty="0" smtClean="0"/>
              <a:t>What do you know about these States?</a:t>
            </a:r>
            <a:endParaRPr lang="en-US" dirty="0"/>
          </a:p>
        </p:txBody>
      </p:sp>
      <p:sp>
        <p:nvSpPr>
          <p:cNvPr id="3" name="Content Placeholder 2"/>
          <p:cNvSpPr>
            <a:spLocks noGrp="1"/>
          </p:cNvSpPr>
          <p:nvPr>
            <p:ph idx="1"/>
          </p:nvPr>
        </p:nvSpPr>
        <p:spPr/>
        <p:txBody>
          <a:bodyPr>
            <a:normAutofit lnSpcReduction="10000"/>
          </a:bodyPr>
          <a:lstStyle/>
          <a:p>
            <a:r>
              <a:rPr lang="en-US" dirty="0" smtClean="0"/>
              <a:t>Pennsylvania</a:t>
            </a:r>
          </a:p>
          <a:p>
            <a:r>
              <a:rPr lang="en-US" dirty="0" smtClean="0"/>
              <a:t>Ohio</a:t>
            </a:r>
          </a:p>
          <a:p>
            <a:r>
              <a:rPr lang="en-US" dirty="0" smtClean="0"/>
              <a:t>Colorado</a:t>
            </a:r>
          </a:p>
          <a:p>
            <a:r>
              <a:rPr lang="en-US" dirty="0" smtClean="0"/>
              <a:t>Michigan</a:t>
            </a:r>
          </a:p>
          <a:p>
            <a:r>
              <a:rPr lang="en-US" dirty="0" smtClean="0"/>
              <a:t>Florida</a:t>
            </a:r>
          </a:p>
          <a:p>
            <a:r>
              <a:rPr lang="en-US" dirty="0" smtClean="0"/>
              <a:t>Virginia</a:t>
            </a:r>
          </a:p>
          <a:p>
            <a:r>
              <a:rPr lang="en-US" dirty="0"/>
              <a:t>Why are </a:t>
            </a:r>
            <a:r>
              <a:rPr lang="en-US" dirty="0" smtClean="0"/>
              <a:t>these States so </a:t>
            </a:r>
            <a:r>
              <a:rPr lang="en-US" dirty="0"/>
              <a:t>closely split between Republicans and Democrats</a:t>
            </a:r>
            <a:r>
              <a:rPr lang="en-US" dirty="0" smtClean="0"/>
              <a:t>?</a:t>
            </a:r>
            <a:endParaRPr lang="en-US" dirty="0"/>
          </a:p>
        </p:txBody>
      </p:sp>
    </p:spTree>
    <p:extLst>
      <p:ext uri="{BB962C8B-B14F-4D97-AF65-F5344CB8AC3E}">
        <p14:creationId xmlns:p14="http://schemas.microsoft.com/office/powerpoint/2010/main" val="3971952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Win columns	</a:t>
            </a:r>
            <a:endParaRPr lang="en-US" dirty="0"/>
          </a:p>
        </p:txBody>
      </p:sp>
      <p:sp>
        <p:nvSpPr>
          <p:cNvPr id="3" name="Content Placeholder 2"/>
          <p:cNvSpPr>
            <a:spLocks noGrp="1"/>
          </p:cNvSpPr>
          <p:nvPr>
            <p:ph sz="half" idx="1"/>
          </p:nvPr>
        </p:nvSpPr>
        <p:spPr/>
        <p:txBody>
          <a:bodyPr/>
          <a:lstStyle/>
          <a:p>
            <a:r>
              <a:rPr lang="en-US" dirty="0" smtClean="0"/>
              <a:t>Democrats</a:t>
            </a:r>
          </a:p>
          <a:p>
            <a:r>
              <a:rPr lang="en-US" dirty="0" smtClean="0"/>
              <a:t>New York</a:t>
            </a:r>
          </a:p>
          <a:p>
            <a:r>
              <a:rPr lang="en-US" dirty="0" err="1" smtClean="0"/>
              <a:t>Massachussets</a:t>
            </a:r>
            <a:endParaRPr lang="en-US" dirty="0" smtClean="0"/>
          </a:p>
          <a:p>
            <a:r>
              <a:rPr lang="en-US" dirty="0" smtClean="0"/>
              <a:t>California!!!</a:t>
            </a:r>
          </a:p>
          <a:p>
            <a:endParaRPr lang="en-US" dirty="0"/>
          </a:p>
        </p:txBody>
      </p:sp>
      <p:sp>
        <p:nvSpPr>
          <p:cNvPr id="4" name="Content Placeholder 3"/>
          <p:cNvSpPr>
            <a:spLocks noGrp="1"/>
          </p:cNvSpPr>
          <p:nvPr>
            <p:ph sz="half" idx="2"/>
          </p:nvPr>
        </p:nvSpPr>
        <p:spPr/>
        <p:txBody>
          <a:bodyPr/>
          <a:lstStyle/>
          <a:p>
            <a:r>
              <a:rPr lang="en-US" dirty="0" smtClean="0"/>
              <a:t>Republicans</a:t>
            </a:r>
          </a:p>
          <a:p>
            <a:r>
              <a:rPr lang="en-US" dirty="0" smtClean="0"/>
              <a:t>The Deep South (except Fla.)</a:t>
            </a:r>
          </a:p>
          <a:p>
            <a:r>
              <a:rPr lang="en-US" dirty="0" smtClean="0"/>
              <a:t>Alaska</a:t>
            </a:r>
          </a:p>
          <a:p>
            <a:endParaRPr lang="en-US" dirty="0" smtClean="0"/>
          </a:p>
          <a:p>
            <a:endParaRPr lang="en-US" dirty="0"/>
          </a:p>
        </p:txBody>
      </p:sp>
      <p:sp>
        <p:nvSpPr>
          <p:cNvPr id="5" name="TextBox 4"/>
          <p:cNvSpPr txBox="1"/>
          <p:nvPr/>
        </p:nvSpPr>
        <p:spPr>
          <a:xfrm>
            <a:off x="685800" y="4572000"/>
            <a:ext cx="7772400" cy="369332"/>
          </a:xfrm>
          <a:prstGeom prst="rect">
            <a:avLst/>
          </a:prstGeom>
          <a:noFill/>
        </p:spPr>
        <p:txBody>
          <a:bodyPr wrap="square" rtlCol="0">
            <a:spAutoFit/>
          </a:bodyPr>
          <a:lstStyle/>
          <a:p>
            <a:r>
              <a:rPr lang="en-US" dirty="0" smtClean="0"/>
              <a:t>Why?</a:t>
            </a:r>
            <a:endParaRPr lang="en-US" dirty="0"/>
          </a:p>
        </p:txBody>
      </p:sp>
    </p:spTree>
    <p:extLst>
      <p:ext uri="{BB962C8B-B14F-4D97-AF65-F5344CB8AC3E}">
        <p14:creationId xmlns:p14="http://schemas.microsoft.com/office/powerpoint/2010/main" val="3618526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Party are you?</a:t>
            </a:r>
            <a:endParaRPr lang="en-US" dirty="0"/>
          </a:p>
        </p:txBody>
      </p:sp>
      <p:sp>
        <p:nvSpPr>
          <p:cNvPr id="3" name="Content Placeholder 2"/>
          <p:cNvSpPr>
            <a:spLocks noGrp="1"/>
          </p:cNvSpPr>
          <p:nvPr>
            <p:ph sz="half" idx="1"/>
          </p:nvPr>
        </p:nvSpPr>
        <p:spPr/>
        <p:txBody>
          <a:bodyPr/>
          <a:lstStyle/>
          <a:p>
            <a:r>
              <a:rPr lang="en-US" dirty="0" smtClean="0"/>
              <a:t>What do Republicans stand for?</a:t>
            </a:r>
            <a:endParaRPr lang="en-US" dirty="0"/>
          </a:p>
        </p:txBody>
      </p:sp>
      <p:sp>
        <p:nvSpPr>
          <p:cNvPr id="4" name="Content Placeholder 3"/>
          <p:cNvSpPr>
            <a:spLocks noGrp="1"/>
          </p:cNvSpPr>
          <p:nvPr>
            <p:ph sz="half" idx="2"/>
          </p:nvPr>
        </p:nvSpPr>
        <p:spPr/>
        <p:txBody>
          <a:bodyPr/>
          <a:lstStyle/>
          <a:p>
            <a:r>
              <a:rPr lang="en-US" dirty="0" smtClean="0"/>
              <a:t>What do Democrats stand for?</a:t>
            </a:r>
            <a:endParaRPr lang="en-US" dirty="0"/>
          </a:p>
        </p:txBody>
      </p:sp>
    </p:spTree>
    <p:extLst>
      <p:ext uri="{BB962C8B-B14F-4D97-AF65-F5344CB8AC3E}">
        <p14:creationId xmlns:p14="http://schemas.microsoft.com/office/powerpoint/2010/main" val="2356499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College</a:t>
            </a:r>
            <a:endParaRPr lang="en-US" dirty="0"/>
          </a:p>
        </p:txBody>
      </p:sp>
      <p:sp>
        <p:nvSpPr>
          <p:cNvPr id="3" name="Content Placeholder 2"/>
          <p:cNvSpPr>
            <a:spLocks noGrp="1"/>
          </p:cNvSpPr>
          <p:nvPr>
            <p:ph idx="1"/>
          </p:nvPr>
        </p:nvSpPr>
        <p:spPr/>
        <p:txBody>
          <a:bodyPr>
            <a:normAutofit lnSpcReduction="10000"/>
          </a:bodyPr>
          <a:lstStyle/>
          <a:p>
            <a:r>
              <a:rPr lang="en-US" dirty="0" smtClean="0"/>
              <a:t>NOPE—not a school- but a group</a:t>
            </a:r>
          </a:p>
          <a:p>
            <a:r>
              <a:rPr lang="en-US" dirty="0" smtClean="0"/>
              <a:t>The President of the US is not selected exclusively from the Popular vote-</a:t>
            </a:r>
          </a:p>
          <a:p>
            <a:pPr lvl="1"/>
            <a:r>
              <a:rPr lang="en-US" dirty="0" smtClean="0"/>
              <a:t>In other words you could win a huge majority of the vote of all the people and still not become President</a:t>
            </a:r>
          </a:p>
          <a:p>
            <a:pPr lvl="1"/>
            <a:r>
              <a:rPr lang="en-US" dirty="0" smtClean="0"/>
              <a:t>It’s the vote in the electoral college that counts</a:t>
            </a:r>
          </a:p>
          <a:p>
            <a:r>
              <a:rPr lang="en-US" dirty="0" smtClean="0"/>
              <a:t>George Washington was not elected by the People</a:t>
            </a:r>
            <a:endParaRPr lang="en-US" dirty="0"/>
          </a:p>
        </p:txBody>
      </p:sp>
    </p:spTree>
    <p:extLst>
      <p:ext uri="{BB962C8B-B14F-4D97-AF65-F5344CB8AC3E}">
        <p14:creationId xmlns:p14="http://schemas.microsoft.com/office/powerpoint/2010/main" val="1022502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who is the electoral college and how many are there</a:t>
            </a:r>
            <a:endParaRPr lang="en-US" dirty="0"/>
          </a:p>
        </p:txBody>
      </p:sp>
      <p:sp>
        <p:nvSpPr>
          <p:cNvPr id="3" name="Content Placeholder 2"/>
          <p:cNvSpPr>
            <a:spLocks noGrp="1"/>
          </p:cNvSpPr>
          <p:nvPr>
            <p:ph idx="1"/>
          </p:nvPr>
        </p:nvSpPr>
        <p:spPr/>
        <p:txBody>
          <a:bodyPr>
            <a:normAutofit lnSpcReduction="10000"/>
          </a:bodyPr>
          <a:lstStyle/>
          <a:p>
            <a:r>
              <a:rPr lang="en-US" dirty="0" smtClean="0"/>
              <a:t>Each State has a set number of electoral college members</a:t>
            </a:r>
          </a:p>
          <a:p>
            <a:r>
              <a:rPr lang="en-US" dirty="0" smtClean="0"/>
              <a:t>The number of electors is determined by the number of House members your State has plus two </a:t>
            </a:r>
          </a:p>
          <a:p>
            <a:r>
              <a:rPr lang="en-US" dirty="0"/>
              <a:t> </a:t>
            </a:r>
            <a:r>
              <a:rPr lang="en-US" dirty="0" smtClean="0"/>
              <a:t>Connecticut has 7 electoral college members</a:t>
            </a:r>
          </a:p>
          <a:p>
            <a:r>
              <a:rPr lang="en-US" dirty="0" smtClean="0"/>
              <a:t>Each State votes as a delegation</a:t>
            </a:r>
          </a:p>
          <a:p>
            <a:r>
              <a:rPr lang="en-US" dirty="0" smtClean="0"/>
              <a:t>Whoever wins CT.  gets all 7 electoral college votes for that State</a:t>
            </a:r>
            <a:endParaRPr lang="en-US" dirty="0"/>
          </a:p>
        </p:txBody>
      </p:sp>
    </p:spTree>
    <p:extLst>
      <p:ext uri="{BB962C8B-B14F-4D97-AF65-F5344CB8AC3E}">
        <p14:creationId xmlns:p14="http://schemas.microsoft.com/office/powerpoint/2010/main" val="2731702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to be a member</a:t>
            </a:r>
            <a:endParaRPr lang="en-US" dirty="0"/>
          </a:p>
        </p:txBody>
      </p:sp>
      <p:sp>
        <p:nvSpPr>
          <p:cNvPr id="3" name="Content Placeholder 2"/>
          <p:cNvSpPr>
            <a:spLocks noGrp="1"/>
          </p:cNvSpPr>
          <p:nvPr>
            <p:ph idx="1"/>
          </p:nvPr>
        </p:nvSpPr>
        <p:spPr/>
        <p:txBody>
          <a:bodyPr>
            <a:normAutofit/>
          </a:bodyPr>
          <a:lstStyle/>
          <a:p>
            <a:r>
              <a:rPr lang="en-US" dirty="0" smtClean="0"/>
              <a:t>Each party picks a group of people to act as the electoral college members should their candidate win the popular vote of the State</a:t>
            </a:r>
            <a:endParaRPr lang="en-US" dirty="0"/>
          </a:p>
          <a:p>
            <a:pPr marL="0" indent="0">
              <a:buNone/>
            </a:pPr>
            <a:endParaRPr lang="en-US" dirty="0" smtClean="0"/>
          </a:p>
          <a:p>
            <a:r>
              <a:rPr lang="en-US" dirty="0" smtClean="0"/>
              <a:t>The popular vote for President is conducted on the 1</a:t>
            </a:r>
            <a:r>
              <a:rPr lang="en-US" baseline="30000" dirty="0" smtClean="0"/>
              <a:t>st</a:t>
            </a:r>
            <a:r>
              <a:rPr lang="en-US" dirty="0" smtClean="0"/>
              <a:t> Tuesday after the 1</a:t>
            </a:r>
            <a:r>
              <a:rPr lang="en-US" baseline="30000" dirty="0" smtClean="0"/>
              <a:t>st</a:t>
            </a:r>
            <a:r>
              <a:rPr lang="en-US" dirty="0" smtClean="0"/>
              <a:t> Monday of November</a:t>
            </a:r>
            <a:r>
              <a:rPr lang="en-US" dirty="0" smtClean="0">
                <a:sym typeface="Wingdings" pitchFamily="2" charset="2"/>
              </a:rPr>
              <a:t> the earliest would be 11/2, the latest 11/8…this year</a:t>
            </a:r>
            <a:endParaRPr lang="en-US" dirty="0"/>
          </a:p>
        </p:txBody>
      </p:sp>
    </p:spTree>
    <p:extLst>
      <p:ext uri="{BB962C8B-B14F-4D97-AF65-F5344CB8AC3E}">
        <p14:creationId xmlns:p14="http://schemas.microsoft.com/office/powerpoint/2010/main" val="292464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a:t>
            </a:r>
            <a:endParaRPr lang="en-US" dirty="0"/>
          </a:p>
        </p:txBody>
      </p:sp>
      <p:sp>
        <p:nvSpPr>
          <p:cNvPr id="3" name="Content Placeholder 2"/>
          <p:cNvSpPr>
            <a:spLocks noGrp="1"/>
          </p:cNvSpPr>
          <p:nvPr>
            <p:ph idx="1"/>
          </p:nvPr>
        </p:nvSpPr>
        <p:spPr/>
        <p:txBody>
          <a:bodyPr/>
          <a:lstStyle/>
          <a:p>
            <a:r>
              <a:rPr lang="en-US" dirty="0" smtClean="0"/>
              <a:t>Whichever party wins the State, by 1 vote or by 1 million gets all the electors of that State</a:t>
            </a:r>
          </a:p>
          <a:p>
            <a:pPr lvl="1"/>
            <a:r>
              <a:rPr lang="en-US" dirty="0" smtClean="0"/>
              <a:t>Obama beat McCain- 2008</a:t>
            </a:r>
          </a:p>
          <a:p>
            <a:pPr lvl="1"/>
            <a:r>
              <a:rPr lang="en-US" dirty="0" smtClean="0"/>
              <a:t>All 7 electors go to Obama</a:t>
            </a:r>
          </a:p>
          <a:p>
            <a:r>
              <a:rPr lang="en-US" dirty="0" smtClean="0"/>
              <a:t>In mid-December the electors go to all the State capitols and officially vote</a:t>
            </a:r>
          </a:p>
          <a:p>
            <a:r>
              <a:rPr lang="en-US" dirty="0" smtClean="0"/>
              <a:t>The Votes are taken to Washington D.C.</a:t>
            </a:r>
            <a:endParaRPr lang="en-US" dirty="0"/>
          </a:p>
        </p:txBody>
      </p:sp>
    </p:spTree>
    <p:extLst>
      <p:ext uri="{BB962C8B-B14F-4D97-AF65-F5344CB8AC3E}">
        <p14:creationId xmlns:p14="http://schemas.microsoft.com/office/powerpoint/2010/main" val="543799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up the Electoral college</a:t>
            </a:r>
            <a:endParaRPr lang="en-US" dirty="0"/>
          </a:p>
        </p:txBody>
      </p:sp>
      <p:sp>
        <p:nvSpPr>
          <p:cNvPr id="3" name="Content Placeholder 2"/>
          <p:cNvSpPr>
            <a:spLocks noGrp="1"/>
          </p:cNvSpPr>
          <p:nvPr>
            <p:ph idx="1"/>
          </p:nvPr>
        </p:nvSpPr>
        <p:spPr/>
        <p:txBody>
          <a:bodyPr>
            <a:normAutofit lnSpcReduction="10000"/>
          </a:bodyPr>
          <a:lstStyle/>
          <a:p>
            <a:r>
              <a:rPr lang="en-US" dirty="0" smtClean="0"/>
              <a:t>House or Representatives- Total 435- allocated by population- </a:t>
            </a:r>
          </a:p>
          <a:p>
            <a:pPr lvl="1"/>
            <a:r>
              <a:rPr lang="en-US" dirty="0" smtClean="0"/>
              <a:t>Minimum number assigned- 1</a:t>
            </a:r>
          </a:p>
          <a:p>
            <a:pPr lvl="1"/>
            <a:r>
              <a:rPr lang="en-US" dirty="0" smtClean="0"/>
              <a:t>Most of any State? California 52</a:t>
            </a:r>
          </a:p>
          <a:p>
            <a:pPr lvl="1"/>
            <a:r>
              <a:rPr lang="en-US" dirty="0" smtClean="0"/>
              <a:t>Connecticut—5 (2000-6, 2010-5-&gt;why?)</a:t>
            </a:r>
          </a:p>
          <a:p>
            <a:r>
              <a:rPr lang="en-US" dirty="0" smtClean="0"/>
              <a:t>What States do you think have witnessed an increase in the number of Electoral Votes over the past 20 to 30 years and which States do you think lost Electoral Votes?</a:t>
            </a:r>
            <a:endParaRPr lang="en-US" dirty="0"/>
          </a:p>
        </p:txBody>
      </p:sp>
    </p:spTree>
    <p:extLst>
      <p:ext uri="{BB962C8B-B14F-4D97-AF65-F5344CB8AC3E}">
        <p14:creationId xmlns:p14="http://schemas.microsoft.com/office/powerpoint/2010/main" val="1705287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Map 1960</a:t>
            </a:r>
            <a:endParaRPr lang="en-US" dirty="0"/>
          </a:p>
        </p:txBody>
      </p:sp>
      <p:pic>
        <p:nvPicPr>
          <p:cNvPr id="2050" name="Picture 2" descr="http://www.iiipublishing.com/blog/2007/06/1960_election_ma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47800"/>
            <a:ext cx="8089866"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460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Electoral Map 2012</a:t>
            </a:r>
            <a:endParaRPr lang="en-US" dirty="0"/>
          </a:p>
        </p:txBody>
      </p:sp>
      <p:pic>
        <p:nvPicPr>
          <p:cNvPr id="1028" name="Picture 4" descr="http://wiki-images.enotes.com/thumb/5/50/Proposed_Electoral_College_2012.svg/295px-Proposed_Electoral_College_2012.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843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8231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r>
              <a:rPr lang="en-US" dirty="0" smtClean="0"/>
              <a:t>Early January, Vice President -&gt;presiding over Senate reads the Winners and the Tally’s are done.  (Al Gore presided over the reading of his “lost” election to George W. Bush)</a:t>
            </a:r>
          </a:p>
          <a:p>
            <a:r>
              <a:rPr lang="en-US" dirty="0" smtClean="0"/>
              <a:t>Total Electors—</a:t>
            </a:r>
          </a:p>
          <a:p>
            <a:pPr lvl="1"/>
            <a:r>
              <a:rPr lang="en-US" dirty="0" smtClean="0"/>
              <a:t>538</a:t>
            </a:r>
          </a:p>
          <a:p>
            <a:pPr lvl="1"/>
            <a:r>
              <a:rPr lang="en-US" dirty="0" smtClean="0"/>
              <a:t>If each State’s electors are determined by the # House and Senate members why isn’t it 535 (435 + 100)?...Washington D.C.!</a:t>
            </a:r>
          </a:p>
          <a:p>
            <a:pPr lvl="1"/>
            <a:r>
              <a:rPr lang="en-US" dirty="0" smtClean="0"/>
              <a:t>How many to Win? 538/2 + 1</a:t>
            </a:r>
          </a:p>
        </p:txBody>
      </p:sp>
    </p:spTree>
    <p:extLst>
      <p:ext uri="{BB962C8B-B14F-4D97-AF65-F5344CB8AC3E}">
        <p14:creationId xmlns:p14="http://schemas.microsoft.com/office/powerpoint/2010/main" val="8192275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1640</TotalTime>
  <Words>652</Words>
  <Application>Microsoft Office PowerPoint</Application>
  <PresentationFormat>On-screen Show (4:3)</PresentationFormat>
  <Paragraphs>89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Getting to be President</vt:lpstr>
      <vt:lpstr>Electoral College</vt:lpstr>
      <vt:lpstr>So who is the electoral college and how many are there</vt:lpstr>
      <vt:lpstr>Getting to be a member</vt:lpstr>
      <vt:lpstr>Next… </vt:lpstr>
      <vt:lpstr>Adding up the Electoral college</vt:lpstr>
      <vt:lpstr>Electoral Map 1960</vt:lpstr>
      <vt:lpstr>Electoral Map 2012</vt:lpstr>
      <vt:lpstr>Next</vt:lpstr>
      <vt:lpstr>President’s who’ve lost the Popular Vote and Won!</vt:lpstr>
      <vt:lpstr>Presidents who haven’t won 50%</vt:lpstr>
      <vt:lpstr>Biggest Wins!</vt:lpstr>
      <vt:lpstr>Why don’t Pres. Candidates spend much time in Ct.</vt:lpstr>
      <vt:lpstr>Battleground States!  What do you know about these States?</vt:lpstr>
      <vt:lpstr>The Win columns </vt:lpstr>
      <vt:lpstr>What Party are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to be President</dc:title>
  <dc:creator>Local User</dc:creator>
  <cp:lastModifiedBy>test</cp:lastModifiedBy>
  <cp:revision>11</cp:revision>
  <dcterms:created xsi:type="dcterms:W3CDTF">2011-10-24T12:59:58Z</dcterms:created>
  <dcterms:modified xsi:type="dcterms:W3CDTF">2012-09-05T13:34:59Z</dcterms:modified>
</cp:coreProperties>
</file>